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3" r:id="rId4"/>
    <p:sldId id="269" r:id="rId5"/>
    <p:sldId id="260" r:id="rId6"/>
    <p:sldId id="268" r:id="rId7"/>
    <p:sldId id="259" r:id="rId8"/>
    <p:sldId id="271" r:id="rId9"/>
    <p:sldId id="274" r:id="rId10"/>
    <p:sldId id="266" r:id="rId11"/>
    <p:sldId id="272" r:id="rId12"/>
    <p:sldId id="280" r:id="rId13"/>
    <p:sldId id="275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77BF6B-40DB-4E7B-A4BA-EF3B39F79B88}">
          <p14:sldIdLst>
            <p14:sldId id="256"/>
            <p14:sldId id="276"/>
            <p14:sldId id="273"/>
            <p14:sldId id="269"/>
            <p14:sldId id="260"/>
            <p14:sldId id="268"/>
          </p14:sldIdLst>
        </p14:section>
        <p14:section name="Раздел без заголовка" id="{A4D39F3E-7E07-4439-8ECB-27C5DC472978}">
          <p14:sldIdLst>
            <p14:sldId id="259"/>
            <p14:sldId id="271"/>
            <p14:sldId id="274"/>
            <p14:sldId id="266"/>
            <p14:sldId id="272"/>
            <p14:sldId id="280"/>
            <p14:sldId id="275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b="0" dirty="0" smtClean="0">
                <a:latin typeface="Arial Unicode" panose="020B0604020202020204" pitchFamily="34" charset="0"/>
              </a:rPr>
              <a:t>ՏԱՐԻՔ</a:t>
            </a:r>
            <a:endParaRPr lang="ru-RU" b="0" dirty="0">
              <a:latin typeface="Arial Unicode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Տոկոսներ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09FBAA0-8769-4B7E-90FE-AAA70CBE97B0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smtClean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AC-46AF-8963-DD8FA0EEC9D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1049E15-0B8B-49A0-8518-6115C7B54A1C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dirty="0" smtClean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AC-46AF-8963-DD8FA0EEC9D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93B2C20-9C1A-4EC5-BED0-08C894F17CE8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dirty="0" smtClean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AC-46AF-8963-DD8FA0EEC9D8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B0E942-38CB-4576-9A41-6BA53CD458F2}" type="VALUE">
                      <a:rPr lang="en-US" baseline="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white"/>
                          </a:solidFill>
                        </a:defRPr>
                      </a:pPr>
                      <a:t>[ЗНАЧЕНИЕ]</a:t>
                    </a:fld>
                    <a:r>
                      <a:rPr lang="en-US" baseline="0" dirty="0" smtClean="0"/>
                      <a:t> </a:t>
                    </a:r>
                    <a:r>
                      <a:rPr lang="en-US" sz="1197" b="1" i="0" u="none" strike="noStrike" kern="1200" baseline="0" dirty="0" smtClean="0">
                        <a:solidFill>
                          <a:prstClr val="white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CAC-46AF-8963-DD8FA0EEC9D8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55FEBA-604B-4026-92D1-1FC222098CBB}" type="VALUE">
                      <a:rPr lang="en-US" baseline="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white"/>
                          </a:solidFill>
                        </a:defRPr>
                      </a:pPr>
                      <a:t>[ЗНАЧЕНИЕ]</a:t>
                    </a:fld>
                    <a:r>
                      <a:rPr lang="en-US" baseline="0" dirty="0" smtClean="0"/>
                      <a:t> </a:t>
                    </a:r>
                    <a:r>
                      <a:rPr lang="en-US" sz="1197" b="1" i="0" u="none" strike="noStrike" kern="1200" baseline="0" dirty="0" smtClean="0">
                        <a:solidFill>
                          <a:prstClr val="white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CAC-46AF-8963-DD8FA0EEC9D8}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BD8070-8B3F-4EE9-950F-0D68EAC6E3FA}" type="VALUE">
                      <a:rPr lang="en-US" baseline="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white"/>
                          </a:solidFill>
                        </a:defRPr>
                      </a:pPr>
                      <a:t>[ЗНАЧЕНИЕ]</a:t>
                    </a:fld>
                    <a:r>
                      <a:rPr lang="en-US" baseline="0" dirty="0" smtClean="0"/>
                      <a:t> </a:t>
                    </a:r>
                    <a:r>
                      <a:rPr lang="en-US" sz="1197" b="1" i="0" u="none" strike="noStrike" kern="1200" baseline="0" dirty="0" smtClean="0">
                        <a:solidFill>
                          <a:prstClr val="white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AC-46AF-8963-DD8FA0EEC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18 - ից փոքր</c:v>
                </c:pt>
                <c:pt idx="1">
                  <c:v>18‑24 տարեկան</c:v>
                </c:pt>
                <c:pt idx="2">
                  <c:v>25‑34 տարեկան</c:v>
                </c:pt>
                <c:pt idx="3">
                  <c:v>35‑44 տարեկան</c:v>
                </c:pt>
                <c:pt idx="4">
                  <c:v>45-54 տարեկան</c:v>
                </c:pt>
                <c:pt idx="5">
                  <c:v>55 և բարձր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7.99</c:v>
                </c:pt>
                <c:pt idx="1">
                  <c:v>17</c:v>
                </c:pt>
                <c:pt idx="2">
                  <c:v>35.200000000000003</c:v>
                </c:pt>
                <c:pt idx="3">
                  <c:v>15.9</c:v>
                </c:pt>
                <c:pt idx="4">
                  <c:v>23.4</c:v>
                </c:pt>
                <c:pt idx="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C-46AF-8963-DD8FA0EEC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477568"/>
        <c:axId val="453476912"/>
      </c:barChart>
      <c:catAx>
        <c:axId val="45347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476912"/>
        <c:crosses val="autoZero"/>
        <c:auto val="1"/>
        <c:lblAlgn val="ctr"/>
        <c:lblOffset val="100"/>
        <c:noMultiLvlLbl val="0"/>
      </c:catAx>
      <c:valAx>
        <c:axId val="45347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47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Arial Unicode" panose="020B0604020202020204" pitchFamily="34" charset="0"/>
              </a:rPr>
              <a:t>ՍԵՌ</a:t>
            </a:r>
            <a:endParaRPr lang="ru-RU" dirty="0">
              <a:latin typeface="Arial Unicode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663956105787467E-3"/>
                  <c:y val="-2.648793221800717E-2"/>
                </c:manualLayout>
              </c:layout>
              <c:tx>
                <c:rich>
                  <a:bodyPr/>
                  <a:lstStyle/>
                  <a:p>
                    <a:fld id="{B0940EB4-4C91-4F13-9B51-5A4BB139A665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35E-4A38-80C1-3994A60BAF2E}"/>
                </c:ext>
              </c:extLst>
            </c:dLbl>
            <c:dLbl>
              <c:idx val="1"/>
              <c:layout>
                <c:manualLayout>
                  <c:x val="0"/>
                  <c:y val="-2.9798923745257985E-2"/>
                </c:manualLayout>
              </c:layout>
              <c:tx>
                <c:rich>
                  <a:bodyPr/>
                  <a:lstStyle/>
                  <a:p>
                    <a:fld id="{9C0B6CAA-92D8-4FD1-BB52-0C058610431A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5E-4A38-80C1-3994A60BAF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Տղամարդիք</c:v>
                </c:pt>
                <c:pt idx="1">
                  <c:v>Կանայք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51.1</c:v>
                </c:pt>
                <c:pt idx="1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5E-4A38-80C1-3994A60BAF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6320584"/>
        <c:axId val="826334032"/>
      </c:barChart>
      <c:catAx>
        <c:axId val="82632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334032"/>
        <c:crosses val="autoZero"/>
        <c:auto val="1"/>
        <c:lblAlgn val="ctr"/>
        <c:lblOffset val="100"/>
        <c:noMultiLvlLbl val="0"/>
      </c:catAx>
      <c:valAx>
        <c:axId val="82633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32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58582975375403"/>
          <c:y val="9.7673332022241488E-2"/>
          <c:w val="0.60571514239569113"/>
          <c:h val="0.873648244457591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Կինո</c:v>
                </c:pt>
                <c:pt idx="1">
                  <c:v>Ավտոմեքենաներ</c:v>
                </c:pt>
                <c:pt idx="2">
                  <c:v>Գրականություն</c:v>
                </c:pt>
                <c:pt idx="3">
                  <c:v>Տուրիզմ</c:v>
                </c:pt>
                <c:pt idx="4">
                  <c:v>Բիզնես</c:v>
                </c:pt>
                <c:pt idx="5">
                  <c:v>Ընտանիք և երեխաներ</c:v>
                </c:pt>
                <c:pt idx="6">
                  <c:v>Խոհանոց</c:v>
                </c:pt>
                <c:pt idx="7">
                  <c:v>Ինտերնետ</c:v>
                </c:pt>
                <c:pt idx="8">
                  <c:v>Ֆոտո</c:v>
                </c:pt>
                <c:pt idx="9">
                  <c:v>Ֆինանսներ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65.400000000000006</c:v>
                </c:pt>
                <c:pt idx="1">
                  <c:v>23.4</c:v>
                </c:pt>
                <c:pt idx="2">
                  <c:v>29</c:v>
                </c:pt>
                <c:pt idx="3">
                  <c:v>17.8</c:v>
                </c:pt>
                <c:pt idx="4">
                  <c:v>15</c:v>
                </c:pt>
                <c:pt idx="5">
                  <c:v>16.8</c:v>
                </c:pt>
                <c:pt idx="6">
                  <c:v>14</c:v>
                </c:pt>
                <c:pt idx="7">
                  <c:v>13.1</c:v>
                </c:pt>
                <c:pt idx="8">
                  <c:v>11.2</c:v>
                </c:pt>
                <c:pt idx="9">
                  <c:v>8.41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5-4E7F-8A3A-E01A33FE28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axId val="768685128"/>
        <c:axId val="768684800"/>
      </c:barChart>
      <c:catAx>
        <c:axId val="768685128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684800"/>
        <c:crosses val="autoZero"/>
        <c:auto val="1"/>
        <c:lblAlgn val="ctr"/>
        <c:lblOffset val="100"/>
        <c:noMultiLvlLbl val="0"/>
      </c:catAx>
      <c:valAx>
        <c:axId val="768684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8685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1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3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0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5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1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7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7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9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6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3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7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gtv.ru/live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www.songtv.ge/live" TargetMode="External"/><Relationship Id="rId4" Type="http://schemas.openxmlformats.org/officeDocument/2006/relationships/hyperlink" Target="http://www.songtv.am/liv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ngtv.kz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songtv.u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ngtv.ge/" TargetMode="External"/><Relationship Id="rId5" Type="http://schemas.openxmlformats.org/officeDocument/2006/relationships/hyperlink" Target="http://www.songtv.am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www.songtv.ru/" TargetMode="External"/><Relationship Id="rId9" Type="http://schemas.openxmlformats.org/officeDocument/2006/relationships/hyperlink" Target="http://www.songtv.b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32" y="2549146"/>
            <a:ext cx="6413005" cy="13624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47541" y="3966894"/>
            <a:ext cx="801595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ՄԻՋԱԶԳԱՅԻՆ ԵՐԱԺՇՏԱԿԱՆ ՀԵՌՈՒՍԱԱԼԻՔՆԵՐԻ ՑԱՆՑ</a:t>
            </a:r>
            <a:endParaRPr lang="ru-RU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59262" y="5643096"/>
            <a:ext cx="381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7821" y="1664052"/>
            <a:ext cx="3048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9</a:t>
            </a:r>
            <a:r>
              <a:rPr lang="ru-RU" sz="4000" b="1" dirty="0" smtClean="0">
                <a:solidFill>
                  <a:srgbClr val="FFFF00"/>
                </a:solidFill>
              </a:rPr>
              <a:t>00 </a:t>
            </a:r>
            <a:r>
              <a:rPr lang="ru-RU" sz="3600" b="1" dirty="0" smtClean="0">
                <a:solidFill>
                  <a:srgbClr val="FFFF00"/>
                </a:solidFill>
                <a:latin typeface="Arial Unicode" panose="020B0604020202020204" pitchFamily="34" charset="0"/>
              </a:rPr>
              <a:t>ՀԱԶԱՐ</a:t>
            </a:r>
            <a:endParaRPr lang="ru-RU" sz="3600" b="1" dirty="0">
              <a:solidFill>
                <a:srgbClr val="FFFF00"/>
              </a:solidFill>
              <a:latin typeface="Arial Unicode" panose="020B0604020202020204" pitchFamily="34" charset="0"/>
            </a:endParaRP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" panose="020B0604020202020204" pitchFamily="34" charset="0"/>
              </a:rPr>
              <a:t>ԱՄՍԵԿԱՆ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" panose="020B0604020202020204" pitchFamily="34" charset="0"/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" panose="020B0604020202020204" pitchFamily="34" charset="0"/>
              </a:rPr>
              <a:t>ԴԻՏՈՒՄՆԵՐ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Arial Unicode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7821" y="3113272"/>
            <a:ext cx="28725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  <a:latin typeface="Arial Unicode" panose="020B0604020202020204" pitchFamily="34" charset="0"/>
              </a:rPr>
              <a:t>ՀԱՐԹԱԿՆԵՐ</a:t>
            </a:r>
            <a:endParaRPr lang="ru-RU" sz="1600" dirty="0">
              <a:solidFill>
                <a:srgbClr val="FFC000"/>
              </a:solidFill>
              <a:latin typeface="Arial Unicode" panose="020B0604020202020204" pitchFamily="34" charset="0"/>
            </a:endParaRPr>
          </a:p>
          <a:p>
            <a:r>
              <a:rPr lang="ru-RU" sz="1600" dirty="0" smtClean="0">
                <a:solidFill>
                  <a:srgbClr val="FFC000"/>
                </a:solidFill>
                <a:latin typeface="Arial Unicode" panose="020B0604020202020204" pitchFamily="34" charset="0"/>
              </a:rPr>
              <a:t>ԿԱՅՔ</a:t>
            </a:r>
            <a:r>
              <a:rPr lang="en-US" sz="1600" dirty="0" smtClean="0">
                <a:solidFill>
                  <a:srgbClr val="FFC000"/>
                </a:solidFill>
                <a:latin typeface="Arial Unicode" panose="020B0604020202020204" pitchFamily="34" charset="0"/>
              </a:rPr>
              <a:t> </a:t>
            </a:r>
          </a:p>
          <a:p>
            <a:endParaRPr lang="en-US" sz="1600" dirty="0">
              <a:solidFill>
                <a:srgbClr val="FFC000"/>
              </a:solidFill>
              <a:latin typeface="Arial Unicode" panose="020B0604020202020204" pitchFamily="34" charset="0"/>
              <a:hlinkClick r:id="rId3"/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www.songtv.ru/live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www.songtv.am/live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5"/>
              </a:rPr>
              <a:t>www.songtv.ge/live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Առցանց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73" y="864266"/>
            <a:ext cx="5614323" cy="3167520"/>
          </a:xfrm>
          <a:prstGeom prst="rect">
            <a:avLst/>
          </a:prstGeom>
        </p:spPr>
      </p:pic>
      <p:grpSp>
        <p:nvGrpSpPr>
          <p:cNvPr id="19" name="Group 6"/>
          <p:cNvGrpSpPr>
            <a:grpSpLocks noChangeAspect="1"/>
          </p:cNvGrpSpPr>
          <p:nvPr/>
        </p:nvGrpSpPr>
        <p:grpSpPr>
          <a:xfrm>
            <a:off x="4414110" y="607461"/>
            <a:ext cx="5985225" cy="4810573"/>
            <a:chOff x="0" y="0"/>
            <a:chExt cx="7467600" cy="6002020"/>
          </a:xfrm>
        </p:grpSpPr>
        <p:sp>
          <p:nvSpPr>
            <p:cNvPr id="20" name="Freeform 7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Freeform 8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22" name="Freeform 9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290140" y="4187881"/>
            <a:ext cx="3226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+4</a:t>
            </a:r>
            <a:r>
              <a:rPr lang="ru-RU" sz="2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5 </a:t>
            </a:r>
            <a:r>
              <a:rPr lang="ru-RU" sz="24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օպերատորներ</a:t>
            </a:r>
            <a:endParaRPr lang="ru-RU" sz="24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ամբողջ</a:t>
            </a:r>
            <a:r>
              <a:rPr lang="ru-RU" sz="2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աշխարհում</a:t>
            </a:r>
            <a:endParaRPr lang="ru-RU" sz="2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2" y="3829631"/>
            <a:ext cx="2039815" cy="20398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96" y="1146402"/>
            <a:ext cx="2041292" cy="204129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50" y="3829632"/>
            <a:ext cx="2039815" cy="2039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8" y="1146402"/>
            <a:ext cx="2041292" cy="2041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31" y="3829632"/>
            <a:ext cx="2039815" cy="20398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54" y="1146402"/>
            <a:ext cx="2041292" cy="204129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76" y="1146402"/>
            <a:ext cx="2041292" cy="204129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46938" y="3187694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12 000 000 </a:t>
            </a:r>
            <a:r>
              <a:rPr lang="ru-RU" sz="14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66660" y="3187693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50 000 </a:t>
            </a:r>
            <a:r>
              <a:rPr lang="ru-RU" sz="14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70418" y="3187692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400 000 </a:t>
            </a:r>
            <a:r>
              <a:rPr lang="ru-RU" sz="14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90140" y="3229969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30 </a:t>
            </a:r>
            <a:r>
              <a:rPr lang="ru-RU" sz="1400" dirty="0">
                <a:solidFill>
                  <a:schemeClr val="bg1"/>
                </a:solidFill>
              </a:rPr>
              <a:t>000 </a:t>
            </a:r>
            <a:r>
              <a:rPr lang="ru-RU" sz="14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37924" y="5869446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 </a:t>
            </a:r>
            <a:r>
              <a:rPr lang="en-US" sz="1400" dirty="0" smtClean="0">
                <a:solidFill>
                  <a:schemeClr val="bg1"/>
                </a:solidFill>
              </a:rPr>
              <a:t>5</a:t>
            </a:r>
            <a:r>
              <a:rPr lang="ru-RU" sz="1400" dirty="0" smtClean="0">
                <a:solidFill>
                  <a:schemeClr val="bg1"/>
                </a:solidFill>
              </a:rPr>
              <a:t>00 000 </a:t>
            </a:r>
            <a:r>
              <a:rPr lang="ru-RU" sz="14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66660" y="5869445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1 000 </a:t>
            </a:r>
            <a:r>
              <a:rPr lang="ru-RU" sz="1400" dirty="0" smtClean="0">
                <a:solidFill>
                  <a:schemeClr val="bg1"/>
                </a:solidFill>
              </a:rPr>
              <a:t>000 </a:t>
            </a:r>
            <a:r>
              <a:rPr lang="ru-RU" sz="14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54454" y="5895833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 </a:t>
            </a:r>
            <a:r>
              <a:rPr lang="ru-RU" sz="1400" dirty="0" smtClean="0">
                <a:solidFill>
                  <a:schemeClr val="bg1"/>
                </a:solidFill>
              </a:rPr>
              <a:t>000 </a:t>
            </a:r>
            <a:r>
              <a:rPr lang="ru-RU" sz="14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3713" y="338829"/>
            <a:ext cx="1033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Բաժանորդների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քանակ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Հեռարձակում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3713" y="1455951"/>
            <a:ext cx="10397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SONGTV h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եռ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ուստաալիք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ը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տարբեր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ձևաչափով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հեռ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արձակվում 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է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աշխարհի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տարբեր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երկրներում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՝ </a:t>
            </a:r>
            <a:r>
              <a:rPr lang="en-US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Հայաստանում</a:t>
            </a:r>
            <a:r>
              <a:rPr lang="en-US" sz="1600" smtClean="0">
                <a:solidFill>
                  <a:schemeClr val="bg1"/>
                </a:solidFill>
                <a:latin typeface="Arial Unicode" panose="020B0604020202020204" pitchFamily="34" charset="0"/>
              </a:rPr>
              <a:t>, </a:t>
            </a:r>
            <a:r>
              <a:rPr lang="hy-AM" sz="1600" smtClean="0">
                <a:solidFill>
                  <a:schemeClr val="bg1"/>
                </a:solidFill>
                <a:latin typeface="Arial Unicode" panose="020B0604020202020204" pitchFamily="34" charset="0"/>
              </a:rPr>
              <a:t>Ռուսաստանում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Ֆրանսիայում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Միացիալ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Թագավորությունում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Բուլղարիայում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մի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շարք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եվրոպահան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պետություններում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ինչպես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նաև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Ամերիկայի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Միացիալ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Նահանգներում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ներառյալ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ԱՊՀ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պետությունները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 </a:t>
            </a:r>
          </a:p>
          <a:p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Ընդհանուր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լսարանը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՝ 25 000 000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հեռուստադիտող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ներառյալ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SONGTV 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Armenia,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SONGTV Russia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և 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SONGTV Georgia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հեռուստաալիքները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</a:p>
          <a:p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Հայաստանում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որ</a:t>
            </a:r>
            <a:r>
              <a:rPr lang="hy-AM" sz="1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՞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հեռուստաընկերությունը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ունի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նման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լսարան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97272" y="1386600"/>
            <a:ext cx="10601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ՀԵՌՈԻՍՏԱԱԼՔՆԵՐԸ ՆԵՐԿԱՅԱՑՎԱԾ ԵՆ ԲՈԼՈՐ ԺԱՄԱՆԱԿԱԿԻՑ ՍՈՑ ՑԱՆՑԵՐՈՒՄ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Սոցիալական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ցանցեր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10" y="2134801"/>
            <a:ext cx="634921" cy="63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94" y="2134801"/>
            <a:ext cx="634921" cy="63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78" y="2143616"/>
            <a:ext cx="634921" cy="63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30" y="2134800"/>
            <a:ext cx="634921" cy="63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60" y="2143616"/>
            <a:ext cx="634921" cy="63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812" y="2144088"/>
            <a:ext cx="634921" cy="63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Прямоугольник 30"/>
          <p:cNvSpPr/>
          <p:nvPr/>
        </p:nvSpPr>
        <p:spPr>
          <a:xfrm>
            <a:off x="5157826" y="3139816"/>
            <a:ext cx="2748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www.ok.ru/songtvarmenia   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www.vk.com/songtvarmenia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www.twitter.com/songtvarmenia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www.facebook.com/songtvarmenia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www.instagram.com/songtvarmenia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76641" y="3142532"/>
            <a:ext cx="2748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www.ok.ru/songtvrussia   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www.vk.com/songtvrussia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www.twitter.com/songtvrussia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www.facebook.com/songtvrussia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www.instagram.com/songtvrussia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684934" y="3152770"/>
            <a:ext cx="2748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ww.ok.ru/</a:t>
            </a:r>
            <a:r>
              <a:rPr lang="en-US" sz="1200" dirty="0" err="1" smtClean="0">
                <a:solidFill>
                  <a:schemeClr val="bg1"/>
                </a:solidFill>
              </a:rPr>
              <a:t>songtvgeorgia</a:t>
            </a:r>
            <a:r>
              <a:rPr lang="en-US" sz="1200" dirty="0" smtClean="0">
                <a:solidFill>
                  <a:schemeClr val="bg1"/>
                </a:solidFill>
              </a:rPr>
              <a:t>   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www.vk.com/songtvgeorgia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www.twitter.com/songtvgeorgia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www.facebook.com/songtvgeorgia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www.instagram.com/songtvgeorgia </a:t>
            </a:r>
          </a:p>
        </p:txBody>
      </p:sp>
    </p:spTree>
    <p:extLst>
      <p:ext uri="{BB962C8B-B14F-4D97-AF65-F5344CB8AC3E}">
        <p14:creationId xmlns:p14="http://schemas.microsoft.com/office/powerpoint/2010/main" val="29255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38497" y="2700078"/>
            <a:ext cx="2302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info@songtv.ru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network@songtv.ru</a:t>
            </a:r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content@songtv.ru</a:t>
            </a:r>
            <a:b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support@songtv.ru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2345" y="4408084"/>
            <a:ext cx="226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www.songtv.ru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198" y="3829062"/>
            <a:ext cx="565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115088,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Մոսկվա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, ՌԴ, 2-դ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Յուժնոպորտովայա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նրբ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-ք, 16/9</a:t>
            </a:r>
            <a:endParaRPr lang="en-US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 TV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Հեռուստաընկերություն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3178" y="2120016"/>
            <a:ext cx="304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+7 495 205 09 03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712" y="2700078"/>
            <a:ext cx="2405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Քարտուղարություն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r"/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Հեռարձակում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Միջազգային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կոնտենտ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Տեխ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սպասարկում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243057"/>
            <a:ext cx="10572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ԶԱՆԳԱՀԱՐԵՔ</a:t>
            </a:r>
            <a:r>
              <a:rPr lang="en-US" sz="40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ԿԱՄ </a:t>
            </a:r>
            <a:r>
              <a:rPr lang="ru-RU" sz="40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ԳՐԵՔ</a:t>
            </a:r>
            <a:endParaRPr lang="ru-RU" sz="40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Կապ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93245" y="2700078"/>
            <a:ext cx="2302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info@songtv.am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network@songtv.am</a:t>
            </a:r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content@songtv.am</a:t>
            </a:r>
            <a:b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support@songtv.ru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47093" y="4408084"/>
            <a:ext cx="226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www.songtv.am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35238" y="3829062"/>
            <a:ext cx="555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0019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Երևան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, ՀՀ,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Մարշալ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Բաղրամյան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պող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, 50Ա</a:t>
            </a:r>
            <a:endParaRPr lang="en-US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 TV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Հեռուստաընկերություն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01819" y="2155494"/>
            <a:ext cx="304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+374 10 22 01 01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8460" y="2700078"/>
            <a:ext cx="2405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Քարտուղարություն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Հեռարձակում</a:t>
            </a:r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Հայկական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կոնտենտ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Տեխ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սպասարկում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13263" y="5139049"/>
            <a:ext cx="8965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Տարածաշրջանային</a:t>
            </a:r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տնօրեն</a:t>
            </a:r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՝ </a:t>
            </a:r>
            <a:r>
              <a:rPr lang="ru-RU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Լիլիթ</a:t>
            </a:r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Հովհաննիսյան</a:t>
            </a:r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" panose="020B0604020202020204" pitchFamily="34" charset="0"/>
              </a:rPr>
              <a:t>+374 77 </a:t>
            </a:r>
            <a:r>
              <a:rPr lang="en-US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09 51 03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45" y="1658704"/>
            <a:ext cx="1684237" cy="16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Arial Unicode" panose="020B0604020202020204" pitchFamily="34" charset="0"/>
              </a:rPr>
              <a:t>Մ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ենք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3713" y="1455951"/>
            <a:ext cx="103978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SONGTV-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ի հեռուստաալիքը միջազգային երաժշտական ​​հեռուստաալիքների ցանց է, հիմնադրվել է Շվեյցարիայում` 07.07.07: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ODAK Group -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ը 2017 թվականին ձեռք բերելով ապրանքանիշի բոլոր իրավունքները վերագործարկվել է Ռուսաստանի Դաշնությունում նոր ձևաչափով՝ գլխավոր գրասենյակը՝ Մոսկվա: Գրասնյակներ ունենք նաև Երևանում և Թիֆլիսում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  <a:endParaRPr lang="en-US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Այժմ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SONGTV-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ի հեռուստալիքը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ODAK Group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ընկերության նախագիծն է, որն իր մեջ ներառում է 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նաև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«Երևան Թրավել», «Թբիլիսի Թրավել» տուրիստական ընկերությունները, «Արմենիա Տուրիստիչեսկայա» և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Celebrities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ամսագրերը, ինչպես նաև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Proffer Market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մարկետփլեյսը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  <a:endParaRPr lang="en-US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SONGTV-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ի հեռուսաալիքը Ռուսաստանի Դաշնության հաղորդակցությունների, տեղեկատվական տեխնոլոգիաների և ԶԼՄ-ների վերահսկողության դաշնային ծառայության կողմից ունի գրանցման վկայականներ՝ 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ЭЛ № ФС 77 71664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և 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ЭЛ № ФС 77 - 76337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ինչպես նաև հեռուստատեսային հեռարձակման ունիվերսալ լիցենզիաներ հետևյալ համարանիշներով № 26722 տրված 2015 թվականի մայիսի 25-ին և № 29103 տրված 2018 թվականի հունվարի 15-ին:</a:t>
            </a:r>
            <a:endParaRPr lang="ru-RU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10" y="1"/>
            <a:ext cx="2714990" cy="306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03309" y="1567150"/>
            <a:ext cx="31054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SONGTV Russia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(</a:t>
            </a:r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Եթերի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կարմիր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ձևավորում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)</a:t>
            </a:r>
          </a:p>
          <a:p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Ռուսական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կոնտենտ</a:t>
            </a:r>
            <a:endParaRPr lang="ru-RU" sz="12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73" y="2529454"/>
            <a:ext cx="3105410" cy="175236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664599" y="1567150"/>
            <a:ext cx="30184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SONGTV Armenia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  <a:latin typeface="Arial Unicode" panose="020B0604020202020204" pitchFamily="34" charset="0"/>
              </a:rPr>
              <a:t>(</a:t>
            </a:r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Եթերի</a:t>
            </a:r>
            <a:r>
              <a:rPr lang="ru-RU" sz="12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մանուշակագույն</a:t>
            </a:r>
            <a:r>
              <a:rPr lang="ru-RU" sz="12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ձևավորում</a:t>
            </a:r>
            <a:r>
              <a:rPr lang="ru-RU" sz="1200" dirty="0">
                <a:solidFill>
                  <a:schemeClr val="bg1"/>
                </a:solidFill>
                <a:latin typeface="Arial Unicode" panose="020B0604020202020204" pitchFamily="34" charset="0"/>
              </a:rPr>
              <a:t>)</a:t>
            </a:r>
          </a:p>
          <a:p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Հայկական</a:t>
            </a:r>
            <a:r>
              <a:rPr lang="ru-RU" sz="12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կոնտենտ</a:t>
            </a:r>
            <a:endParaRPr lang="ru-RU" sz="12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82" y="2543764"/>
            <a:ext cx="3105410" cy="17523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58" y="2526133"/>
            <a:ext cx="3105410" cy="175236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300712" y="1567150"/>
            <a:ext cx="31054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SONGTV Georgia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(</a:t>
            </a:r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Եթերի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դեղին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ձևավորում</a:t>
            </a:r>
            <a:r>
              <a:rPr lang="ru-RU" sz="1200" dirty="0">
                <a:solidFill>
                  <a:schemeClr val="bg1"/>
                </a:solidFill>
                <a:latin typeface="Arial Unicode" panose="020B0604020202020204" pitchFamily="34" charset="0"/>
              </a:rPr>
              <a:t>)</a:t>
            </a:r>
          </a:p>
          <a:p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Վրացական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կոնտենտ</a:t>
            </a:r>
            <a:endParaRPr lang="ru-RU" sz="12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Թեմատիկ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հեռուստաալիքներ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grpSp>
        <p:nvGrpSpPr>
          <p:cNvPr id="12" name="Group 6"/>
          <p:cNvGrpSpPr>
            <a:grpSpLocks noChangeAspect="1"/>
          </p:cNvGrpSpPr>
          <p:nvPr/>
        </p:nvGrpSpPr>
        <p:grpSpPr>
          <a:xfrm>
            <a:off x="4637895" y="2406297"/>
            <a:ext cx="3310262" cy="2660595"/>
            <a:chOff x="0" y="0"/>
            <a:chExt cx="7467600" cy="6002020"/>
          </a:xfrm>
        </p:grpSpPr>
        <p:sp>
          <p:nvSpPr>
            <p:cNvPr id="15" name="Freeform 7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Freeform 8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21" name="Freeform 9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</p:grpSp>
      <p:grpSp>
        <p:nvGrpSpPr>
          <p:cNvPr id="26" name="Group 6"/>
          <p:cNvGrpSpPr>
            <a:grpSpLocks noChangeAspect="1"/>
          </p:cNvGrpSpPr>
          <p:nvPr/>
        </p:nvGrpSpPr>
        <p:grpSpPr>
          <a:xfrm>
            <a:off x="1048173" y="2406297"/>
            <a:ext cx="3310262" cy="2660595"/>
            <a:chOff x="0" y="0"/>
            <a:chExt cx="7467600" cy="6002020"/>
          </a:xfrm>
        </p:grpSpPr>
        <p:sp>
          <p:nvSpPr>
            <p:cNvPr id="27" name="Freeform 7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8" name="Freeform 8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29" name="Freeform 9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</p:grpSp>
      <p:grpSp>
        <p:nvGrpSpPr>
          <p:cNvPr id="30" name="Group 6"/>
          <p:cNvGrpSpPr>
            <a:grpSpLocks noChangeAspect="1"/>
          </p:cNvGrpSpPr>
          <p:nvPr/>
        </p:nvGrpSpPr>
        <p:grpSpPr>
          <a:xfrm>
            <a:off x="8203570" y="2410322"/>
            <a:ext cx="3310262" cy="2660595"/>
            <a:chOff x="0" y="0"/>
            <a:chExt cx="7467600" cy="6002020"/>
          </a:xfrm>
        </p:grpSpPr>
        <p:sp>
          <p:nvSpPr>
            <p:cNvPr id="31" name="Freeform 7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8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33" name="Freeform 9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</p:grpSp>
      <p:sp>
        <p:nvSpPr>
          <p:cNvPr id="24" name="Прямоугольник 23"/>
          <p:cNvSpPr/>
          <p:nvPr/>
        </p:nvSpPr>
        <p:spPr>
          <a:xfrm>
            <a:off x="992308" y="1031859"/>
            <a:ext cx="10148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ՆԵՐԿԱ ՊԱՀԻՆ </a:t>
            </a:r>
            <a:r>
              <a:rPr lang="ru-RU" sz="1600" dirty="0" smtClean="0">
                <a:solidFill>
                  <a:srgbClr val="00FF00"/>
                </a:solidFill>
                <a:latin typeface="Arial Unicode" panose="020B0604020202020204" pitchFamily="34" charset="0"/>
              </a:rPr>
              <a:t>ԱՌԱՆՑ ՍԱՀՄԱՆԱՓԱԿՈՒՄՆԵՐԻ</a:t>
            </a:r>
            <a:r>
              <a:rPr lang="en-US" sz="1600" dirty="0" smtClean="0">
                <a:solidFill>
                  <a:srgbClr val="00FF00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ԱՄԲՈՂՋ ԱՇԽԱՐՀՈՎ ՀԵՌԱՐՁԱԿՎՈՒՄ ԵՆ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69590" y="3385157"/>
            <a:ext cx="73063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SONGTV -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ի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հեռուստա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լիք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ների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եթերը </a:t>
            </a:r>
            <a:r>
              <a:rPr lang="en-US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կազմվում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>
                <a:solidFill>
                  <a:srgbClr val="FFFFFF"/>
                </a:solidFill>
                <a:latin typeface="Arial Unicode" panose="020B0604020202020204" pitchFamily="34" charset="0"/>
              </a:rPr>
              <a:t>է շուրջօրյա: 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Տ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եսահոլովակների </a:t>
            </a:r>
            <a:r>
              <a:rPr lang="hy-AM" sz="1600" dirty="0">
                <a:solidFill>
                  <a:srgbClr val="FFFFFF"/>
                </a:solidFill>
                <a:latin typeface="Arial Unicode" panose="020B0604020202020204" pitchFamily="34" charset="0"/>
              </a:rPr>
              <a:t>գրադարանը 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համալրվում է</a:t>
            </a:r>
            <a:r>
              <a:rPr lang="en-US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>
                <a:solidFill>
                  <a:srgbClr val="FFFFFF"/>
                </a:solidFill>
                <a:latin typeface="Arial Unicode" panose="020B0604020202020204" pitchFamily="34" charset="0"/>
              </a:rPr>
              <a:t>գրեթե ամեն 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օր: </a:t>
            </a:r>
            <a:endParaRPr lang="ru-RU" sz="1600" dirty="0" smtClean="0">
              <a:solidFill>
                <a:srgbClr val="FFFFFF"/>
              </a:solidFill>
              <a:latin typeface="Arial Unicode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SONGTV-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ի</a:t>
            </a:r>
            <a:r>
              <a:rPr lang="en-US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>
                <a:solidFill>
                  <a:srgbClr val="FFFFFF"/>
                </a:solidFill>
                <a:latin typeface="Arial Unicode" panose="020B0604020202020204" pitchFamily="34" charset="0"/>
              </a:rPr>
              <a:t>հեռուստաալիքի յուրահատուկ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ոճը</a:t>
            </a:r>
            <a:r>
              <a:rPr lang="en-US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, </a:t>
            </a:r>
            <a:r>
              <a:rPr lang="hy-AM" sz="1600" dirty="0">
                <a:solidFill>
                  <a:srgbClr val="FFFFFF"/>
                </a:solidFill>
                <a:latin typeface="Arial Unicode" panose="020B0604020202020204" pitchFamily="34" charset="0"/>
              </a:rPr>
              <a:t>ինքնատիպ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ձևաչափը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ինչպես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նաև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մանրակրկիտ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ընտրված տեսահոլովակ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ների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>
                <a:solidFill>
                  <a:srgbClr val="FFFFFF"/>
                </a:solidFill>
                <a:latin typeface="Arial Unicode" panose="020B0604020202020204" pitchFamily="34" charset="0"/>
              </a:rPr>
              <a:t>համադրությունը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հնարավորություն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են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տալիս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հեռուստադիտողին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,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կախված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իր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տրամադրությունից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ալիքը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կամ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դիտել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կամ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ուղակի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լսել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3950" y="1455951"/>
            <a:ext cx="6721666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45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ՐՈՊԵ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ՄԻՋԻՆ 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ԴԻՏՈՒՄՆԵՐԻ ՔԱՆԱԿԸ 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ՕՐՎԱ ԸՆԹԱՑՔՈՒՄ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Ցուցանիշ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grpSp>
        <p:nvGrpSpPr>
          <p:cNvPr id="7" name="Group 2"/>
          <p:cNvGrpSpPr/>
          <p:nvPr/>
        </p:nvGrpSpPr>
        <p:grpSpPr>
          <a:xfrm>
            <a:off x="5850852" y="972873"/>
            <a:ext cx="3227623" cy="1636194"/>
            <a:chOff x="0" y="15301"/>
            <a:chExt cx="6858000" cy="3413700"/>
          </a:xfrm>
        </p:grpSpPr>
        <p:grpSp>
          <p:nvGrpSpPr>
            <p:cNvPr id="10" name="Group 3"/>
            <p:cNvGrpSpPr>
              <a:grpSpLocks noChangeAspect="1"/>
            </p:cNvGrpSpPr>
            <p:nvPr/>
          </p:nvGrpSpPr>
          <p:grpSpPr>
            <a:xfrm>
              <a:off x="0" y="15301"/>
              <a:ext cx="6858000" cy="3413700"/>
              <a:chOff x="0" y="5667"/>
              <a:chExt cx="2540000" cy="1264333"/>
            </a:xfrm>
          </p:grpSpPr>
          <p:sp>
            <p:nvSpPr>
              <p:cNvPr id="11" name="Freeform 4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5"/>
              <p:cNvSpPr/>
              <p:nvPr/>
            </p:nvSpPr>
            <p:spPr>
              <a:xfrm rot="5216005">
                <a:off x="1101472" y="360360"/>
                <a:ext cx="900658" cy="874003"/>
              </a:xfrm>
              <a:custGeom>
                <a:avLst/>
                <a:gdLst/>
                <a:ahLst/>
                <a:cxnLst/>
                <a:rect l="l" t="t" r="r" b="b"/>
                <a:pathLst>
                  <a:path w="917242" h="858200">
                    <a:moveTo>
                      <a:pt x="868981" y="629587"/>
                    </a:moveTo>
                    <a:cubicBezTo>
                      <a:pt x="902601" y="660258"/>
                      <a:pt x="917241" y="706573"/>
                      <a:pt x="907358" y="750995"/>
                    </a:cubicBezTo>
                    <a:cubicBezTo>
                      <a:pt x="897474" y="795418"/>
                      <a:pt x="864577" y="831156"/>
                      <a:pt x="821124" y="844678"/>
                    </a:cubicBezTo>
                    <a:cubicBezTo>
                      <a:pt x="777671" y="858200"/>
                      <a:pt x="730304" y="847439"/>
                      <a:pt x="696959" y="816469"/>
                    </a:cubicBezTo>
                    <a:lnTo>
                      <a:pt x="9652" y="45723"/>
                    </a:lnTo>
                    <a:cubicBezTo>
                      <a:pt x="2928" y="39589"/>
                      <a:pt x="0" y="30326"/>
                      <a:pt x="1976" y="21441"/>
                    </a:cubicBezTo>
                    <a:cubicBezTo>
                      <a:pt x="3953" y="12557"/>
                      <a:pt x="10532" y="5409"/>
                      <a:pt x="19223" y="2705"/>
                    </a:cubicBezTo>
                    <a:cubicBezTo>
                      <a:pt x="27914" y="0"/>
                      <a:pt x="37387" y="2152"/>
                      <a:pt x="44056" y="8346"/>
                    </a:cubicBezTo>
                    <a:lnTo>
                      <a:pt x="868981" y="629587"/>
                    </a:lnTo>
                    <a:close/>
                  </a:path>
                </a:pathLst>
              </a:custGeom>
              <a:solidFill>
                <a:srgbClr val="494F56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10728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875107127"/>
              </p:ext>
            </p:extLst>
          </p:nvPr>
        </p:nvGraphicFramePr>
        <p:xfrm>
          <a:off x="5029199" y="457200"/>
          <a:ext cx="6683433" cy="510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Լսարան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65510816"/>
              </p:ext>
            </p:extLst>
          </p:nvPr>
        </p:nvGraphicFramePr>
        <p:xfrm>
          <a:off x="1100975" y="1303551"/>
          <a:ext cx="3188393" cy="383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9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40214529"/>
              </p:ext>
            </p:extLst>
          </p:nvPr>
        </p:nvGraphicFramePr>
        <p:xfrm>
          <a:off x="1055717" y="1157414"/>
          <a:ext cx="9476509" cy="45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Հեռահար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հետաքրքրություններ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1230" y="1455948"/>
            <a:ext cx="31056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SONG</a:t>
            </a:r>
            <a:r>
              <a:rPr lang="en-US" sz="4000" b="1" dirty="0" smtClean="0">
                <a:solidFill>
                  <a:schemeClr val="bg1"/>
                </a:solidFill>
              </a:rPr>
              <a:t> NEWS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Նորություններ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երաժշտական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աշխարհից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8861" y="1455946"/>
            <a:ext cx="35628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SONG</a:t>
            </a:r>
            <a:r>
              <a:rPr lang="en-US" sz="4000" b="1" dirty="0" smtClean="0">
                <a:solidFill>
                  <a:schemeClr val="bg1"/>
                </a:solidFill>
              </a:rPr>
              <a:t> TRAVEL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Տուրիզմ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և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հանգիստ</a:t>
            </a:r>
            <a:r>
              <a:rPr lang="en-US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,</a:t>
            </a:r>
            <a:endParaRPr lang="ru-RU" b="1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պատմություններ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2363" y="1455947"/>
            <a:ext cx="31056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FF00"/>
                </a:solidFill>
              </a:rPr>
              <a:t/>
            </a:r>
            <a:br>
              <a:rPr lang="en-US" sz="4000" b="1" dirty="0" smtClean="0">
                <a:solidFill>
                  <a:srgbClr val="00FF00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Նոր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տեսահոլվակներ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Ծրագրեր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4" y="3048198"/>
            <a:ext cx="3086374" cy="1720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108" y="3038110"/>
            <a:ext cx="3092908" cy="17304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75" y="3038110"/>
            <a:ext cx="3055971" cy="17304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74" y="1532678"/>
            <a:ext cx="1127399" cy="5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Համատեղ</a:t>
            </a:r>
            <a:r>
              <a:rPr lang="ru-RU" sz="3600" b="1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մեր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եթերում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89" y="3112389"/>
            <a:ext cx="3251606" cy="1818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10" y="3112389"/>
            <a:ext cx="3251606" cy="18185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96" y="1701272"/>
            <a:ext cx="3233375" cy="18478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2166" y="1455948"/>
            <a:ext cx="3105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KOMITAS </a:t>
            </a:r>
            <a:r>
              <a:rPr lang="en-US" sz="2800" b="1" dirty="0" smtClean="0">
                <a:solidFill>
                  <a:srgbClr val="FF0000"/>
                </a:solidFill>
              </a:rPr>
              <a:t>RESTART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Նվիրված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Կոմիտասի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150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ամյակին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8281" y="1455946"/>
            <a:ext cx="35628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STUDIO</a:t>
            </a:r>
            <a:r>
              <a:rPr lang="en-US" sz="2800" b="1" dirty="0" smtClean="0">
                <a:solidFill>
                  <a:srgbClr val="FF0000"/>
                </a:solidFill>
              </a:rPr>
              <a:t> 103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Ջազային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հատուկ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շարք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93713" y="1338932"/>
            <a:ext cx="394614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ԿՈՆՏԵՆՏ</a:t>
            </a:r>
            <a:b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- ԵՐԱԺՇՏԱԿԱՆ ՆՈՐՈՒԹՅՈՒՆՆԵՐ</a:t>
            </a:r>
          </a:p>
          <a:p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- ՇՈՈՒ 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ԲԻԶՆԵՍ ԵՎ ԿԻՆՈ ԱՇԽԱՐՀ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ՆՈՐԱՁԵՎՈՒԹՅՈՒՆ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ՏԵՍԱՀՈԼՈՎԱԿՆԵՐԻ ԳՐԱԴԱՐԱՆ</a:t>
            </a:r>
            <a:b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www.songtv.ru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5"/>
              </a:rPr>
              <a:t>www.songtv.am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hlinkClick r:id="rId6"/>
              </a:rPr>
              <a:t>www.songtv.ge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2022 </a:t>
            </a:r>
            <a:r>
              <a:rPr lang="ru-RU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թվականից</a:t>
            </a:r>
            <a:endParaRPr lang="en-US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7"/>
              </a:rPr>
              <a:t>www.songtv.uz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8"/>
              </a:rPr>
              <a:t>www.songtv.kz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9"/>
              </a:rPr>
              <a:t>www.songtv.by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3199" y="579863"/>
            <a:ext cx="6264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SONGTV ՀԵՌՈՒՍՏԱԱԼԻՔՆԵՐԻ ԿԱՅՔԵՐԸ ՃԱՇԱԿՈՎ ՊԱՏՐԱՍՏՎԱԾ ԻՆՖՈՐՄԱՑԻՈՆ ՀԱՐԹԱԿՆԵՐ ԵՆ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2756" y="5695674"/>
            <a:ext cx="4445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ԿԱՅՔԵՐԻ ԱՅՑԵԼՈՒՆԵՐԻ 90</a:t>
            </a:r>
            <a:r>
              <a:rPr lang="en-US" sz="1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% </a:t>
            </a:r>
            <a:r>
              <a:rPr lang="ru-RU" sz="1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ԿԱԶՄՈՒՄ ԵՆ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18 - 44 ՏԱՐԵԿԱՆ ՕԳՏԱՏԵՐԵՐԸ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Կայք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99" y="1247234"/>
            <a:ext cx="6264068" cy="42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7855</TotalTime>
  <Words>487</Words>
  <Application>Microsoft Office PowerPoint</Application>
  <PresentationFormat>Широкоэкранный</PresentationFormat>
  <Paragraphs>124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Unicode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MTV.AM</dc:creator>
  <cp:lastModifiedBy>Алексей Антоноф</cp:lastModifiedBy>
  <cp:revision>338</cp:revision>
  <dcterms:created xsi:type="dcterms:W3CDTF">2016-05-06T12:46:07Z</dcterms:created>
  <dcterms:modified xsi:type="dcterms:W3CDTF">2021-05-20T21:07:33Z</dcterms:modified>
</cp:coreProperties>
</file>